
<file path=[Content_Types].xml><?xml version="1.0" encoding="utf-8"?>
<Types xmlns="http://schemas.openxmlformats.org/package/2006/content-types">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87863ba7b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87863ba7b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9" name="Shape 79"/>
        <p:cNvGrpSpPr/>
        <p:nvPr/>
      </p:nvGrpSpPr>
      <p:grpSpPr>
        <a:xfrm>
          <a:off x="0" y="0"/>
          <a:ext cx="0" cy="0"/>
          <a:chOff x="0" y="0"/>
          <a:chExt cx="0" cy="0"/>
        </a:xfrm>
      </p:grpSpPr>
      <p:sp>
        <p:nvSpPr>
          <p:cNvPr id="80" name="Google Shape;80;g87863ba7bc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1" name="Google Shape;81;g87863ba7bc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87863ba7bc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87863ba7bc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87863ba7bc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87863ba7bc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7" name="Shape 137"/>
        <p:cNvGrpSpPr/>
        <p:nvPr/>
      </p:nvGrpSpPr>
      <p:grpSpPr>
        <a:xfrm>
          <a:off x="0" y="0"/>
          <a:ext cx="0" cy="0"/>
          <a:chOff x="0" y="0"/>
          <a:chExt cx="0" cy="0"/>
        </a:xfrm>
      </p:grpSpPr>
      <p:sp>
        <p:nvSpPr>
          <p:cNvPr id="138" name="Google Shape;138;g87863ba7bc_0_1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9" name="Google Shape;139;g87863ba7bc_0_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87863ba7bc_0_2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87863ba7bc_0_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80853ad9c9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1" name="Google Shape;171;g80853ad9c9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u="sng"/>
              <a:t>Brief Rationale:  What reasoning led you to identify your most critical challenges? </a:t>
            </a:r>
            <a:endParaRPr b="1" u="sng"/>
          </a:p>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Root Cause Analysis Card Sort</a:t>
            </a:r>
            <a:endParaRPr/>
          </a:p>
        </p:txBody>
      </p:sp>
      <p:sp>
        <p:nvSpPr>
          <p:cNvPr id="55" name="Google Shape;55;p1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42900" lvl="0" marL="457200" rtl="0" algn="l">
              <a:spcBef>
                <a:spcPts val="0"/>
              </a:spcBef>
              <a:spcAft>
                <a:spcPts val="0"/>
              </a:spcAft>
              <a:buSzPts val="1800"/>
              <a:buAutoNum type="arabicPeriod"/>
            </a:pPr>
            <a:r>
              <a:rPr lang="en"/>
              <a:t>Part 1:  </a:t>
            </a:r>
            <a:endParaRPr/>
          </a:p>
          <a:p>
            <a:pPr indent="-317500" lvl="1" marL="914400" rtl="0" algn="l">
              <a:spcBef>
                <a:spcPts val="0"/>
              </a:spcBef>
              <a:spcAft>
                <a:spcPts val="0"/>
              </a:spcAft>
              <a:buSzPts val="1400"/>
              <a:buAutoNum type="alphaLcPeriod"/>
            </a:pPr>
            <a:r>
              <a:rPr lang="en"/>
              <a:t>On each of the next six slides (Slides 2 - 7), you will find a set of cards with a statement indicating a challenge facing secondary teacher preparation.  There are also cards on which you can add your own challenges if needed. </a:t>
            </a:r>
            <a:endParaRPr/>
          </a:p>
          <a:p>
            <a:pPr indent="-317500" lvl="1" marL="914400" rtl="0" algn="l">
              <a:spcBef>
                <a:spcPts val="0"/>
              </a:spcBef>
              <a:spcAft>
                <a:spcPts val="0"/>
              </a:spcAft>
              <a:buSzPts val="1400"/>
              <a:buAutoNum type="alphaLcPeriod"/>
            </a:pPr>
            <a:r>
              <a:rPr lang="en"/>
              <a:t>Sort the challenges listed on each slide within each slide by dragging the text boxes. </a:t>
            </a:r>
            <a:endParaRPr/>
          </a:p>
          <a:p>
            <a:pPr indent="0" lvl="0" marL="914400" rtl="0" algn="l">
              <a:spcBef>
                <a:spcPts val="1600"/>
              </a:spcBef>
              <a:spcAft>
                <a:spcPts val="0"/>
              </a:spcAft>
              <a:buNone/>
            </a:pPr>
            <a:r>
              <a:t/>
            </a:r>
            <a:endParaRPr/>
          </a:p>
          <a:p>
            <a:pPr indent="-342900" lvl="0" marL="457200" rtl="0" algn="l">
              <a:spcBef>
                <a:spcPts val="1600"/>
              </a:spcBef>
              <a:spcAft>
                <a:spcPts val="0"/>
              </a:spcAft>
              <a:buSzPts val="1800"/>
              <a:buAutoNum type="arabicPeriod"/>
            </a:pPr>
            <a:r>
              <a:rPr lang="en"/>
              <a:t>Part 2: </a:t>
            </a:r>
            <a:endParaRPr/>
          </a:p>
          <a:p>
            <a:pPr indent="-317500" lvl="1" marL="914400" rtl="0" algn="l">
              <a:spcBef>
                <a:spcPts val="0"/>
              </a:spcBef>
              <a:spcAft>
                <a:spcPts val="0"/>
              </a:spcAft>
              <a:buSzPts val="1400"/>
              <a:buAutoNum type="alphaLcPeriod"/>
            </a:pPr>
            <a:r>
              <a:rPr lang="en"/>
              <a:t>Copy your top challenges to Slide 8.  “ NOTE:  you may choose any number from each of the first six slides.</a:t>
            </a:r>
            <a:endParaRPr/>
          </a:p>
          <a:p>
            <a:pPr indent="-317500" lvl="1" marL="914400" rtl="0" algn="l">
              <a:spcBef>
                <a:spcPts val="0"/>
              </a:spcBef>
              <a:spcAft>
                <a:spcPts val="0"/>
              </a:spcAft>
              <a:buSzPts val="1400"/>
              <a:buAutoNum type="alphaLcPeriod"/>
            </a:pPr>
            <a:r>
              <a:rPr lang="en"/>
              <a:t>Prioritize/Rank the challenges you copies onto Slide 7. </a:t>
            </a:r>
            <a:endParaRPr/>
          </a:p>
          <a:p>
            <a:pPr indent="-317500" lvl="1" marL="914400" rtl="0" algn="l">
              <a:spcBef>
                <a:spcPts val="0"/>
              </a:spcBef>
              <a:spcAft>
                <a:spcPts val="0"/>
              </a:spcAft>
              <a:buSzPts val="1400"/>
              <a:buAutoNum type="alphaLcPeriod"/>
            </a:pPr>
            <a:r>
              <a:rPr lang="en"/>
              <a:t>You should narrow your list to 4 - 6 challenges that your team wishes to address.</a:t>
            </a:r>
            <a:endParaRPr/>
          </a:p>
          <a:p>
            <a:pPr indent="-317500" lvl="1" marL="914400" rtl="0" algn="l">
              <a:spcBef>
                <a:spcPts val="0"/>
              </a:spcBef>
              <a:spcAft>
                <a:spcPts val="0"/>
              </a:spcAft>
              <a:buSzPts val="1400"/>
              <a:buAutoNum type="alphaLcPeriod"/>
            </a:pPr>
            <a:r>
              <a:rPr lang="en"/>
              <a:t>Record a brief rationale explaining how you arrived at your most critical challenges.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nvSpPr>
        <p:spPr>
          <a:xfrm>
            <a:off x="4688975" y="3985275"/>
            <a:ext cx="4978200" cy="390900"/>
          </a:xfrm>
          <a:prstGeom prst="rect">
            <a:avLst/>
          </a:prstGeom>
          <a:solidFill>
            <a:srgbClr val="CFE2F3"/>
          </a:solidFill>
          <a:ln cap="flat" cmpd="sng" w="9525">
            <a:solidFill>
              <a:srgbClr val="00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i="1" lang="en" sz="1100">
                <a:solidFill>
                  <a:schemeClr val="dk1"/>
                </a:solidFill>
                <a:latin typeface="Calibri"/>
                <a:ea typeface="Calibri"/>
                <a:cs typeface="Calibri"/>
                <a:sym typeface="Calibri"/>
              </a:rPr>
              <a:t>Type your own challenge in this space . . . </a:t>
            </a:r>
            <a:endParaRPr i="1"/>
          </a:p>
        </p:txBody>
      </p:sp>
      <p:sp>
        <p:nvSpPr>
          <p:cNvPr id="61" name="Google Shape;61;p14"/>
          <p:cNvSpPr txBox="1"/>
          <p:nvPr/>
        </p:nvSpPr>
        <p:spPr>
          <a:xfrm>
            <a:off x="3209525" y="4536750"/>
            <a:ext cx="4978200" cy="390900"/>
          </a:xfrm>
          <a:prstGeom prst="rect">
            <a:avLst/>
          </a:prstGeom>
          <a:solidFill>
            <a:srgbClr val="CFE2F3"/>
          </a:solidFill>
          <a:ln cap="flat" cmpd="sng" w="9525">
            <a:solidFill>
              <a:srgbClr val="00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i="1" lang="en" sz="1100">
                <a:solidFill>
                  <a:schemeClr val="dk1"/>
                </a:solidFill>
                <a:latin typeface="Calibri"/>
                <a:ea typeface="Calibri"/>
                <a:cs typeface="Calibri"/>
                <a:sym typeface="Calibri"/>
              </a:rPr>
              <a:t>Type your own challenge in this space . . . </a:t>
            </a:r>
            <a:endParaRPr i="1"/>
          </a:p>
        </p:txBody>
      </p:sp>
      <p:sp>
        <p:nvSpPr>
          <p:cNvPr id="62" name="Google Shape;62;p14"/>
          <p:cNvSpPr txBox="1"/>
          <p:nvPr>
            <p:ph type="title"/>
          </p:nvPr>
        </p:nvSpPr>
        <p:spPr>
          <a:xfrm>
            <a:off x="311700" y="1141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u="sng"/>
              <a:t>Stakeholders and Partnerships</a:t>
            </a:r>
            <a:endParaRPr b="1" u="sng"/>
          </a:p>
        </p:txBody>
      </p:sp>
      <p:grpSp>
        <p:nvGrpSpPr>
          <p:cNvPr id="63" name="Google Shape;63;p14"/>
          <p:cNvGrpSpPr/>
          <p:nvPr/>
        </p:nvGrpSpPr>
        <p:grpSpPr>
          <a:xfrm>
            <a:off x="105425" y="686850"/>
            <a:ext cx="1564200" cy="4337450"/>
            <a:chOff x="105425" y="686850"/>
            <a:chExt cx="1564200" cy="4337450"/>
          </a:xfrm>
        </p:grpSpPr>
        <p:sp>
          <p:nvSpPr>
            <p:cNvPr id="64" name="Google Shape;64;p14"/>
            <p:cNvSpPr/>
            <p:nvPr/>
          </p:nvSpPr>
          <p:spPr>
            <a:xfrm>
              <a:off x="789725" y="1008500"/>
              <a:ext cx="195600" cy="3594600"/>
            </a:xfrm>
            <a:prstGeom prst="upDownArrow">
              <a:avLst>
                <a:gd fmla="val 50000" name="adj1"/>
                <a:gd fmla="val 50000" name="adj2"/>
              </a:avLst>
            </a:prstGeom>
            <a:solidFill>
              <a:srgbClr val="0000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5" name="Google Shape;65;p14"/>
            <p:cNvSpPr txBox="1"/>
            <p:nvPr/>
          </p:nvSpPr>
          <p:spPr>
            <a:xfrm>
              <a:off x="105425" y="686850"/>
              <a:ext cx="1564200" cy="42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Most Important</a:t>
              </a:r>
              <a:endParaRPr/>
            </a:p>
          </p:txBody>
        </p:sp>
        <p:sp>
          <p:nvSpPr>
            <p:cNvPr id="66" name="Google Shape;66;p14"/>
            <p:cNvSpPr txBox="1"/>
            <p:nvPr/>
          </p:nvSpPr>
          <p:spPr>
            <a:xfrm>
              <a:off x="105425" y="4603100"/>
              <a:ext cx="1564200" cy="42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Least</a:t>
              </a:r>
              <a:r>
                <a:rPr lang="en"/>
                <a:t> Important</a:t>
              </a:r>
              <a:endParaRPr/>
            </a:p>
          </p:txBody>
        </p:sp>
      </p:grpSp>
      <p:sp>
        <p:nvSpPr>
          <p:cNvPr id="67" name="Google Shape;67;p14"/>
          <p:cNvSpPr txBox="1"/>
          <p:nvPr/>
        </p:nvSpPr>
        <p:spPr>
          <a:xfrm>
            <a:off x="3764075" y="3491088"/>
            <a:ext cx="4978200" cy="390900"/>
          </a:xfrm>
          <a:prstGeom prst="rect">
            <a:avLst/>
          </a:prstGeom>
          <a:solidFill>
            <a:srgbClr val="C9DAF8"/>
          </a:solidFill>
          <a:ln cap="flat" cmpd="sng" w="9525">
            <a:solidFill>
              <a:srgbClr val="00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 Lack of shared vision of good teaching across stakeholders</a:t>
            </a:r>
            <a:endParaRPr/>
          </a:p>
        </p:txBody>
      </p:sp>
      <p:sp>
        <p:nvSpPr>
          <p:cNvPr id="68" name="Google Shape;68;p14"/>
          <p:cNvSpPr txBox="1"/>
          <p:nvPr/>
        </p:nvSpPr>
        <p:spPr>
          <a:xfrm>
            <a:off x="3854100" y="4406525"/>
            <a:ext cx="4978200" cy="390900"/>
          </a:xfrm>
          <a:prstGeom prst="rect">
            <a:avLst/>
          </a:prstGeom>
          <a:solidFill>
            <a:srgbClr val="CFE2F3"/>
          </a:solidFill>
          <a:ln cap="flat" cmpd="sng" w="9525">
            <a:solidFill>
              <a:srgbClr val="00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 Lack of shared vision for the purpose of CTE programs across stakeholders</a:t>
            </a:r>
            <a:endParaRPr/>
          </a:p>
        </p:txBody>
      </p:sp>
      <p:sp>
        <p:nvSpPr>
          <p:cNvPr id="69" name="Google Shape;69;p14"/>
          <p:cNvSpPr txBox="1"/>
          <p:nvPr/>
        </p:nvSpPr>
        <p:spPr>
          <a:xfrm>
            <a:off x="1418175" y="1192338"/>
            <a:ext cx="4978200" cy="390900"/>
          </a:xfrm>
          <a:prstGeom prst="rect">
            <a:avLst/>
          </a:prstGeom>
          <a:solidFill>
            <a:srgbClr val="CFE2F3"/>
          </a:solidFill>
          <a:ln cap="flat" cmpd="sng" w="9525">
            <a:solidFill>
              <a:srgbClr val="00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 Lack of well-prepared mentors  to oversee internships.</a:t>
            </a:r>
            <a:endParaRPr/>
          </a:p>
        </p:txBody>
      </p:sp>
      <p:sp>
        <p:nvSpPr>
          <p:cNvPr id="70" name="Google Shape;70;p14"/>
          <p:cNvSpPr txBox="1"/>
          <p:nvPr/>
        </p:nvSpPr>
        <p:spPr>
          <a:xfrm>
            <a:off x="3095275" y="2523313"/>
            <a:ext cx="4978200" cy="505500"/>
          </a:xfrm>
          <a:prstGeom prst="rect">
            <a:avLst/>
          </a:prstGeom>
          <a:solidFill>
            <a:srgbClr val="CFE2F3"/>
          </a:solidFill>
          <a:ln cap="flat" cmpd="sng" w="9525">
            <a:solidFill>
              <a:srgbClr val="00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 Lack of knowledge about research regarding CTE across stakeholder groups</a:t>
            </a:r>
            <a:endParaRPr/>
          </a:p>
        </p:txBody>
      </p:sp>
      <p:sp>
        <p:nvSpPr>
          <p:cNvPr id="71" name="Google Shape;71;p14"/>
          <p:cNvSpPr txBox="1"/>
          <p:nvPr/>
        </p:nvSpPr>
        <p:spPr>
          <a:xfrm>
            <a:off x="1109600" y="3027625"/>
            <a:ext cx="4978200" cy="390900"/>
          </a:xfrm>
          <a:prstGeom prst="rect">
            <a:avLst/>
          </a:prstGeom>
          <a:solidFill>
            <a:srgbClr val="CFE2F3"/>
          </a:solidFill>
          <a:ln cap="flat" cmpd="sng" w="9525">
            <a:solidFill>
              <a:srgbClr val="00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 Lack of communication among stakeholders in CTE</a:t>
            </a:r>
            <a:endParaRPr/>
          </a:p>
        </p:txBody>
      </p:sp>
      <p:sp>
        <p:nvSpPr>
          <p:cNvPr id="72" name="Google Shape;72;p14"/>
          <p:cNvSpPr txBox="1"/>
          <p:nvPr/>
        </p:nvSpPr>
        <p:spPr>
          <a:xfrm>
            <a:off x="1518900" y="2055375"/>
            <a:ext cx="4978200" cy="572700"/>
          </a:xfrm>
          <a:prstGeom prst="rect">
            <a:avLst/>
          </a:prstGeom>
          <a:solidFill>
            <a:srgbClr val="CFE2F3"/>
          </a:solidFill>
          <a:ln cap="flat" cmpd="sng" w="9525">
            <a:solidFill>
              <a:srgbClr val="00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 Lack of planning for continuous turnover of personnel/stakeholders involved in CTE.</a:t>
            </a:r>
            <a:endParaRPr/>
          </a:p>
        </p:txBody>
      </p:sp>
      <p:sp>
        <p:nvSpPr>
          <p:cNvPr id="73" name="Google Shape;73;p14"/>
          <p:cNvSpPr txBox="1"/>
          <p:nvPr/>
        </p:nvSpPr>
        <p:spPr>
          <a:xfrm>
            <a:off x="1109600" y="3392463"/>
            <a:ext cx="4978200" cy="650400"/>
          </a:xfrm>
          <a:prstGeom prst="rect">
            <a:avLst/>
          </a:prstGeom>
          <a:solidFill>
            <a:srgbClr val="CFE2F3"/>
          </a:solidFill>
          <a:ln cap="flat" cmpd="sng" w="9525">
            <a:solidFill>
              <a:srgbClr val="00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 Partnership teams involved in CTE do not include important stakeholders, including industry partners and other policymakers</a:t>
            </a:r>
            <a:endParaRPr/>
          </a:p>
        </p:txBody>
      </p:sp>
      <p:sp>
        <p:nvSpPr>
          <p:cNvPr id="74" name="Google Shape;74;p14"/>
          <p:cNvSpPr txBox="1"/>
          <p:nvPr/>
        </p:nvSpPr>
        <p:spPr>
          <a:xfrm>
            <a:off x="1266425" y="686850"/>
            <a:ext cx="4978200" cy="505500"/>
          </a:xfrm>
          <a:prstGeom prst="rect">
            <a:avLst/>
          </a:prstGeom>
          <a:solidFill>
            <a:srgbClr val="CFE2F3"/>
          </a:solidFill>
          <a:ln cap="flat" cmpd="sng" w="9525">
            <a:solidFill>
              <a:srgbClr val="00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 Lack of effective partnerships (within and across institutions, stakeholders) to support CTE. </a:t>
            </a:r>
            <a:endParaRPr/>
          </a:p>
        </p:txBody>
      </p:sp>
      <p:sp>
        <p:nvSpPr>
          <p:cNvPr id="75" name="Google Shape;75;p14"/>
          <p:cNvSpPr txBox="1"/>
          <p:nvPr/>
        </p:nvSpPr>
        <p:spPr>
          <a:xfrm>
            <a:off x="2409400" y="1583238"/>
            <a:ext cx="4978200" cy="505500"/>
          </a:xfrm>
          <a:prstGeom prst="rect">
            <a:avLst/>
          </a:prstGeom>
          <a:solidFill>
            <a:srgbClr val="CFE2F3"/>
          </a:solidFill>
          <a:ln cap="flat" cmpd="sng" w="9525">
            <a:solidFill>
              <a:srgbClr val="00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Lack of shared ownership of the problem in CTE.</a:t>
            </a:r>
            <a:endParaRPr/>
          </a:p>
        </p:txBody>
      </p:sp>
      <p:sp>
        <p:nvSpPr>
          <p:cNvPr id="76" name="Google Shape;76;p14"/>
          <p:cNvSpPr txBox="1"/>
          <p:nvPr/>
        </p:nvSpPr>
        <p:spPr>
          <a:xfrm>
            <a:off x="-406200" y="3927975"/>
            <a:ext cx="4978200" cy="505500"/>
          </a:xfrm>
          <a:prstGeom prst="rect">
            <a:avLst/>
          </a:prstGeom>
          <a:solidFill>
            <a:srgbClr val="CFE2F3"/>
          </a:solidFill>
          <a:ln cap="flat" cmpd="sng" w="9525">
            <a:solidFill>
              <a:srgbClr val="00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Lack of urgency across stakeholders for the changes needed in CTE.</a:t>
            </a:r>
            <a:endParaRPr/>
          </a:p>
        </p:txBody>
      </p:sp>
      <p:sp>
        <p:nvSpPr>
          <p:cNvPr id="77" name="Google Shape;77;p14"/>
          <p:cNvSpPr txBox="1"/>
          <p:nvPr/>
        </p:nvSpPr>
        <p:spPr>
          <a:xfrm>
            <a:off x="1034050" y="1771913"/>
            <a:ext cx="4978200" cy="505500"/>
          </a:xfrm>
          <a:prstGeom prst="rect">
            <a:avLst/>
          </a:prstGeom>
          <a:solidFill>
            <a:srgbClr val="CFE2F3"/>
          </a:solidFill>
          <a:ln cap="flat" cmpd="sng" w="9525">
            <a:solidFill>
              <a:srgbClr val="00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 Lack of commitment to continual improvement/transformation processes across stakeholders</a:t>
            </a:r>
            <a:endParaRPr/>
          </a:p>
        </p:txBody>
      </p:sp>
      <p:sp>
        <p:nvSpPr>
          <p:cNvPr id="78" name="Google Shape;78;p14"/>
          <p:cNvSpPr txBox="1"/>
          <p:nvPr/>
        </p:nvSpPr>
        <p:spPr>
          <a:xfrm>
            <a:off x="-204700" y="4927650"/>
            <a:ext cx="4978200" cy="390900"/>
          </a:xfrm>
          <a:prstGeom prst="rect">
            <a:avLst/>
          </a:prstGeom>
          <a:solidFill>
            <a:srgbClr val="CFE2F3"/>
          </a:solidFill>
          <a:ln cap="flat" cmpd="sng" w="9525">
            <a:solidFill>
              <a:srgbClr val="00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i="1" lang="en" sz="1100">
                <a:solidFill>
                  <a:schemeClr val="dk1"/>
                </a:solidFill>
                <a:latin typeface="Calibri"/>
                <a:ea typeface="Calibri"/>
                <a:cs typeface="Calibri"/>
                <a:sym typeface="Calibri"/>
              </a:rPr>
              <a:t>Type your own challenge in this space . . . </a:t>
            </a:r>
            <a:endParaRPr i="1"/>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2" name="Shape 82"/>
        <p:cNvGrpSpPr/>
        <p:nvPr/>
      </p:nvGrpSpPr>
      <p:grpSpPr>
        <a:xfrm>
          <a:off x="0" y="0"/>
          <a:ext cx="0" cy="0"/>
          <a:chOff x="0" y="0"/>
          <a:chExt cx="0" cy="0"/>
        </a:xfrm>
      </p:grpSpPr>
      <p:sp>
        <p:nvSpPr>
          <p:cNvPr id="83" name="Google Shape;83;p15"/>
          <p:cNvSpPr txBox="1"/>
          <p:nvPr>
            <p:ph type="title"/>
          </p:nvPr>
        </p:nvSpPr>
        <p:spPr>
          <a:xfrm>
            <a:off x="311700" y="12920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u="sng"/>
              <a:t>Broader Societal Challenges</a:t>
            </a:r>
            <a:endParaRPr b="1" u="sng"/>
          </a:p>
        </p:txBody>
      </p:sp>
      <p:grpSp>
        <p:nvGrpSpPr>
          <p:cNvPr id="84" name="Google Shape;84;p15"/>
          <p:cNvGrpSpPr/>
          <p:nvPr/>
        </p:nvGrpSpPr>
        <p:grpSpPr>
          <a:xfrm>
            <a:off x="105425" y="686850"/>
            <a:ext cx="1564200" cy="4337450"/>
            <a:chOff x="105425" y="686850"/>
            <a:chExt cx="1564200" cy="4337450"/>
          </a:xfrm>
        </p:grpSpPr>
        <p:sp>
          <p:nvSpPr>
            <p:cNvPr id="85" name="Google Shape;85;p15"/>
            <p:cNvSpPr/>
            <p:nvPr/>
          </p:nvSpPr>
          <p:spPr>
            <a:xfrm>
              <a:off x="789725" y="1008500"/>
              <a:ext cx="195600" cy="3594600"/>
            </a:xfrm>
            <a:prstGeom prst="upDownArrow">
              <a:avLst>
                <a:gd fmla="val 50000" name="adj1"/>
                <a:gd fmla="val 50000" name="adj2"/>
              </a:avLst>
            </a:prstGeom>
            <a:solidFill>
              <a:srgbClr val="0000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15"/>
            <p:cNvSpPr txBox="1"/>
            <p:nvPr/>
          </p:nvSpPr>
          <p:spPr>
            <a:xfrm>
              <a:off x="105425" y="686850"/>
              <a:ext cx="1564200" cy="42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Most Important</a:t>
              </a:r>
              <a:endParaRPr/>
            </a:p>
          </p:txBody>
        </p:sp>
        <p:sp>
          <p:nvSpPr>
            <p:cNvPr id="87" name="Google Shape;87;p15"/>
            <p:cNvSpPr txBox="1"/>
            <p:nvPr/>
          </p:nvSpPr>
          <p:spPr>
            <a:xfrm>
              <a:off x="105425" y="4603100"/>
              <a:ext cx="1564200" cy="42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Least Important</a:t>
              </a:r>
              <a:endParaRPr/>
            </a:p>
          </p:txBody>
        </p:sp>
      </p:grpSp>
      <p:sp>
        <p:nvSpPr>
          <p:cNvPr id="88" name="Google Shape;88;p15"/>
          <p:cNvSpPr txBox="1"/>
          <p:nvPr/>
        </p:nvSpPr>
        <p:spPr>
          <a:xfrm>
            <a:off x="3518675" y="4752600"/>
            <a:ext cx="4978200" cy="390900"/>
          </a:xfrm>
          <a:prstGeom prst="rect">
            <a:avLst/>
          </a:prstGeom>
          <a:solidFill>
            <a:srgbClr val="EAD1DC"/>
          </a:solidFill>
          <a:ln cap="flat" cmpd="sng" w="9525">
            <a:solidFill>
              <a:srgbClr val="FF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i="1" lang="en" sz="1100">
                <a:solidFill>
                  <a:schemeClr val="dk1"/>
                </a:solidFill>
                <a:latin typeface="Calibri"/>
                <a:ea typeface="Calibri"/>
                <a:cs typeface="Calibri"/>
                <a:sym typeface="Calibri"/>
              </a:rPr>
              <a:t>Type your own challenge in this space . . . </a:t>
            </a:r>
            <a:endParaRPr i="1"/>
          </a:p>
        </p:txBody>
      </p:sp>
      <p:sp>
        <p:nvSpPr>
          <p:cNvPr id="89" name="Google Shape;89;p15"/>
          <p:cNvSpPr txBox="1"/>
          <p:nvPr/>
        </p:nvSpPr>
        <p:spPr>
          <a:xfrm>
            <a:off x="3781175" y="4466100"/>
            <a:ext cx="4978200" cy="390900"/>
          </a:xfrm>
          <a:prstGeom prst="rect">
            <a:avLst/>
          </a:prstGeom>
          <a:solidFill>
            <a:srgbClr val="EAD1DC"/>
          </a:solidFill>
          <a:ln cap="flat" cmpd="sng" w="9525">
            <a:solidFill>
              <a:srgbClr val="FF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i="1" lang="en" sz="1100">
                <a:solidFill>
                  <a:schemeClr val="dk1"/>
                </a:solidFill>
                <a:latin typeface="Calibri"/>
                <a:ea typeface="Calibri"/>
                <a:cs typeface="Calibri"/>
                <a:sym typeface="Calibri"/>
              </a:rPr>
              <a:t>Type your own challenge in this space . . . </a:t>
            </a:r>
            <a:endParaRPr i="1"/>
          </a:p>
        </p:txBody>
      </p:sp>
      <p:sp>
        <p:nvSpPr>
          <p:cNvPr id="90" name="Google Shape;90;p15"/>
          <p:cNvSpPr txBox="1"/>
          <p:nvPr/>
        </p:nvSpPr>
        <p:spPr>
          <a:xfrm>
            <a:off x="3603250" y="4555600"/>
            <a:ext cx="4978200" cy="390900"/>
          </a:xfrm>
          <a:prstGeom prst="rect">
            <a:avLst/>
          </a:prstGeom>
          <a:solidFill>
            <a:srgbClr val="EAD1DC"/>
          </a:solidFill>
          <a:ln cap="flat" cmpd="sng" w="9525">
            <a:solidFill>
              <a:srgbClr val="FF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i="1" lang="en" sz="1100">
                <a:solidFill>
                  <a:schemeClr val="dk1"/>
                </a:solidFill>
                <a:latin typeface="Calibri"/>
                <a:ea typeface="Calibri"/>
                <a:cs typeface="Calibri"/>
                <a:sym typeface="Calibri"/>
              </a:rPr>
              <a:t>Type your own challenge in this space . . . </a:t>
            </a:r>
            <a:endParaRPr i="1"/>
          </a:p>
        </p:txBody>
      </p:sp>
      <p:sp>
        <p:nvSpPr>
          <p:cNvPr id="91" name="Google Shape;91;p15"/>
          <p:cNvSpPr txBox="1"/>
          <p:nvPr/>
        </p:nvSpPr>
        <p:spPr>
          <a:xfrm>
            <a:off x="1405250" y="2873875"/>
            <a:ext cx="4978200" cy="572700"/>
          </a:xfrm>
          <a:prstGeom prst="rect">
            <a:avLst/>
          </a:prstGeom>
          <a:solidFill>
            <a:srgbClr val="EAD1DC"/>
          </a:solidFill>
          <a:ln cap="flat" cmpd="sng" w="9525">
            <a:solidFill>
              <a:srgbClr val="FF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 School structures that do not support professional growth and advancement by practicing mathematics teachers</a:t>
            </a:r>
            <a:endParaRPr i="1"/>
          </a:p>
        </p:txBody>
      </p:sp>
      <p:sp>
        <p:nvSpPr>
          <p:cNvPr id="92" name="Google Shape;92;p15"/>
          <p:cNvSpPr txBox="1"/>
          <p:nvPr/>
        </p:nvSpPr>
        <p:spPr>
          <a:xfrm>
            <a:off x="3518675" y="4361700"/>
            <a:ext cx="4978200" cy="390900"/>
          </a:xfrm>
          <a:prstGeom prst="rect">
            <a:avLst/>
          </a:prstGeom>
          <a:solidFill>
            <a:srgbClr val="EAD1DC"/>
          </a:solidFill>
          <a:ln cap="flat" cmpd="sng" w="9525">
            <a:solidFill>
              <a:srgbClr val="FF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 Lack of respect for teaching as a profession, including mathematics teaching</a:t>
            </a:r>
            <a:r>
              <a:rPr i="1" lang="en" sz="1100">
                <a:solidFill>
                  <a:schemeClr val="dk1"/>
                </a:solidFill>
                <a:latin typeface="Calibri"/>
                <a:ea typeface="Calibri"/>
                <a:cs typeface="Calibri"/>
                <a:sym typeface="Calibri"/>
              </a:rPr>
              <a:t>.</a:t>
            </a:r>
            <a:endParaRPr i="1"/>
          </a:p>
        </p:txBody>
      </p:sp>
      <p:sp>
        <p:nvSpPr>
          <p:cNvPr id="93" name="Google Shape;93;p15"/>
          <p:cNvSpPr txBox="1"/>
          <p:nvPr/>
        </p:nvSpPr>
        <p:spPr>
          <a:xfrm>
            <a:off x="3268050" y="4464700"/>
            <a:ext cx="4978200" cy="572700"/>
          </a:xfrm>
          <a:prstGeom prst="rect">
            <a:avLst/>
          </a:prstGeom>
          <a:solidFill>
            <a:srgbClr val="EAD1DC"/>
          </a:solidFill>
          <a:ln cap="flat" cmpd="sng" w="9525">
            <a:solidFill>
              <a:srgbClr val="FF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 The belief that anyone can teach mathematics without the need for rigorous preparation to enter the profession</a:t>
            </a:r>
            <a:endParaRPr i="1"/>
          </a:p>
        </p:txBody>
      </p:sp>
      <p:sp>
        <p:nvSpPr>
          <p:cNvPr id="94" name="Google Shape;94;p15"/>
          <p:cNvSpPr txBox="1"/>
          <p:nvPr/>
        </p:nvSpPr>
        <p:spPr>
          <a:xfrm>
            <a:off x="3268050" y="3982900"/>
            <a:ext cx="4978200" cy="572700"/>
          </a:xfrm>
          <a:prstGeom prst="rect">
            <a:avLst/>
          </a:prstGeom>
          <a:solidFill>
            <a:srgbClr val="EAD1DC"/>
          </a:solidFill>
          <a:ln cap="flat" cmpd="sng" w="9525">
            <a:solidFill>
              <a:srgbClr val="FF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 Lack of priority for advocacy for needed changes in mathematics teacher preparation</a:t>
            </a:r>
            <a:endParaRPr i="1"/>
          </a:p>
        </p:txBody>
      </p:sp>
      <p:sp>
        <p:nvSpPr>
          <p:cNvPr id="95" name="Google Shape;95;p15"/>
          <p:cNvSpPr txBox="1"/>
          <p:nvPr/>
        </p:nvSpPr>
        <p:spPr>
          <a:xfrm>
            <a:off x="3409625" y="4464700"/>
            <a:ext cx="4978200" cy="572700"/>
          </a:xfrm>
          <a:prstGeom prst="rect">
            <a:avLst/>
          </a:prstGeom>
          <a:solidFill>
            <a:srgbClr val="EAD1DC"/>
          </a:solidFill>
          <a:ln cap="flat" cmpd="sng" w="9525">
            <a:solidFill>
              <a:srgbClr val="FF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 </a:t>
            </a:r>
            <a:r>
              <a:rPr lang="en" sz="1100">
                <a:solidFill>
                  <a:schemeClr val="dk1"/>
                </a:solidFill>
                <a:latin typeface="Calibri"/>
                <a:ea typeface="Calibri"/>
                <a:cs typeface="Calibri"/>
                <a:sym typeface="Calibri"/>
              </a:rPr>
              <a:t> State policies that keep candidates who might be successful mathematics teachers from entering the profession</a:t>
            </a:r>
            <a:endParaRPr i="1"/>
          </a:p>
        </p:txBody>
      </p:sp>
      <p:sp>
        <p:nvSpPr>
          <p:cNvPr id="96" name="Google Shape;96;p15"/>
          <p:cNvSpPr txBox="1"/>
          <p:nvPr/>
        </p:nvSpPr>
        <p:spPr>
          <a:xfrm>
            <a:off x="1810800" y="815375"/>
            <a:ext cx="4978200" cy="572700"/>
          </a:xfrm>
          <a:prstGeom prst="rect">
            <a:avLst/>
          </a:prstGeom>
          <a:solidFill>
            <a:srgbClr val="EAD1DC"/>
          </a:solidFill>
          <a:ln cap="flat" cmpd="sng" w="9525">
            <a:solidFill>
              <a:srgbClr val="FF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 State policies that do not support continuing growth in the profession of</a:t>
            </a:r>
            <a:r>
              <a:rPr lang="en" sz="1100">
                <a:solidFill>
                  <a:schemeClr val="dk1"/>
                </a:solidFill>
                <a:latin typeface="Calibri"/>
                <a:ea typeface="Calibri"/>
                <a:cs typeface="Calibri"/>
                <a:sym typeface="Calibri"/>
              </a:rPr>
              <a:t> mathematics teaching</a:t>
            </a:r>
            <a:endParaRPr i="1"/>
          </a:p>
        </p:txBody>
      </p:sp>
      <p:sp>
        <p:nvSpPr>
          <p:cNvPr id="97" name="Google Shape;97;p15"/>
          <p:cNvSpPr txBox="1"/>
          <p:nvPr/>
        </p:nvSpPr>
        <p:spPr>
          <a:xfrm>
            <a:off x="3518675" y="1501538"/>
            <a:ext cx="4978200" cy="572700"/>
          </a:xfrm>
          <a:prstGeom prst="rect">
            <a:avLst/>
          </a:prstGeom>
          <a:solidFill>
            <a:srgbClr val="EAD1DC"/>
          </a:solidFill>
          <a:ln cap="flat" cmpd="sng" w="9525">
            <a:solidFill>
              <a:srgbClr val="FF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Burdensome policies for mathematics teacher preparation programs that make alternative programs more attractive.</a:t>
            </a:r>
            <a:endParaRPr i="1"/>
          </a:p>
        </p:txBody>
      </p:sp>
      <p:sp>
        <p:nvSpPr>
          <p:cNvPr id="98" name="Google Shape;98;p15"/>
          <p:cNvSpPr txBox="1"/>
          <p:nvPr/>
        </p:nvSpPr>
        <p:spPr>
          <a:xfrm>
            <a:off x="1810800" y="1949600"/>
            <a:ext cx="4978200" cy="572700"/>
          </a:xfrm>
          <a:prstGeom prst="rect">
            <a:avLst/>
          </a:prstGeom>
          <a:solidFill>
            <a:srgbClr val="EAD1DC"/>
          </a:solidFill>
          <a:ln cap="flat" cmpd="sng" w="9525">
            <a:solidFill>
              <a:srgbClr val="FF00FF"/>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 </a:t>
            </a:r>
            <a:r>
              <a:rPr lang="en" sz="1100">
                <a:solidFill>
                  <a:schemeClr val="dk1"/>
                </a:solidFill>
                <a:latin typeface="Calibri"/>
                <a:ea typeface="Calibri"/>
                <a:cs typeface="Calibri"/>
                <a:sym typeface="Calibri"/>
              </a:rPr>
              <a:t> Backdoor policies into mathematics teaching that circumvent teacher preparation programs.</a:t>
            </a:r>
            <a:endParaRPr i="1"/>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6"/>
          <p:cNvSpPr txBox="1"/>
          <p:nvPr>
            <p:ph type="title"/>
          </p:nvPr>
        </p:nvSpPr>
        <p:spPr>
          <a:xfrm>
            <a:off x="311700" y="991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u="sng"/>
              <a:t>Institutional Structures</a:t>
            </a:r>
            <a:endParaRPr b="1" u="sng"/>
          </a:p>
        </p:txBody>
      </p:sp>
      <p:grpSp>
        <p:nvGrpSpPr>
          <p:cNvPr id="104" name="Google Shape;104;p16"/>
          <p:cNvGrpSpPr/>
          <p:nvPr/>
        </p:nvGrpSpPr>
        <p:grpSpPr>
          <a:xfrm>
            <a:off x="105425" y="686850"/>
            <a:ext cx="1564200" cy="4337450"/>
            <a:chOff x="105425" y="686850"/>
            <a:chExt cx="1564200" cy="4337450"/>
          </a:xfrm>
        </p:grpSpPr>
        <p:sp>
          <p:nvSpPr>
            <p:cNvPr id="105" name="Google Shape;105;p16"/>
            <p:cNvSpPr/>
            <p:nvPr/>
          </p:nvSpPr>
          <p:spPr>
            <a:xfrm>
              <a:off x="789725" y="1008500"/>
              <a:ext cx="195600" cy="3594600"/>
            </a:xfrm>
            <a:prstGeom prst="upDownArrow">
              <a:avLst>
                <a:gd fmla="val 50000" name="adj1"/>
                <a:gd fmla="val 50000" name="adj2"/>
              </a:avLst>
            </a:prstGeom>
            <a:solidFill>
              <a:srgbClr val="0000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6"/>
            <p:cNvSpPr txBox="1"/>
            <p:nvPr/>
          </p:nvSpPr>
          <p:spPr>
            <a:xfrm>
              <a:off x="105425" y="686850"/>
              <a:ext cx="1564200" cy="42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Most Important</a:t>
              </a:r>
              <a:endParaRPr/>
            </a:p>
          </p:txBody>
        </p:sp>
        <p:sp>
          <p:nvSpPr>
            <p:cNvPr id="107" name="Google Shape;107;p16"/>
            <p:cNvSpPr txBox="1"/>
            <p:nvPr/>
          </p:nvSpPr>
          <p:spPr>
            <a:xfrm>
              <a:off x="105425" y="4603100"/>
              <a:ext cx="1564200" cy="42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Least Important</a:t>
              </a:r>
              <a:endParaRPr/>
            </a:p>
          </p:txBody>
        </p:sp>
      </p:grpSp>
      <p:sp>
        <p:nvSpPr>
          <p:cNvPr id="108" name="Google Shape;108;p16"/>
          <p:cNvSpPr txBox="1"/>
          <p:nvPr/>
        </p:nvSpPr>
        <p:spPr>
          <a:xfrm>
            <a:off x="3545225" y="4539850"/>
            <a:ext cx="4978200" cy="390900"/>
          </a:xfrm>
          <a:prstGeom prst="rect">
            <a:avLst/>
          </a:prstGeom>
          <a:solidFill>
            <a:srgbClr val="D9EAD3"/>
          </a:solidFill>
          <a:ln cap="flat" cmpd="sng" w="9525">
            <a:solidFill>
              <a:srgbClr val="00FF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i="1" lang="en" sz="1100">
                <a:solidFill>
                  <a:schemeClr val="dk1"/>
                </a:solidFill>
                <a:latin typeface="Calibri"/>
                <a:ea typeface="Calibri"/>
                <a:cs typeface="Calibri"/>
                <a:sym typeface="Calibri"/>
              </a:rPr>
              <a:t>Type your own challenge in this space . . . </a:t>
            </a:r>
            <a:endParaRPr i="1"/>
          </a:p>
        </p:txBody>
      </p:sp>
      <p:sp>
        <p:nvSpPr>
          <p:cNvPr id="109" name="Google Shape;109;p16"/>
          <p:cNvSpPr txBox="1"/>
          <p:nvPr/>
        </p:nvSpPr>
        <p:spPr>
          <a:xfrm>
            <a:off x="3257225" y="4335375"/>
            <a:ext cx="4978200" cy="390900"/>
          </a:xfrm>
          <a:prstGeom prst="rect">
            <a:avLst/>
          </a:prstGeom>
          <a:solidFill>
            <a:srgbClr val="D9EAD3"/>
          </a:solidFill>
          <a:ln cap="flat" cmpd="sng" w="9525">
            <a:solidFill>
              <a:srgbClr val="00FF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i="1" lang="en" sz="1100">
                <a:solidFill>
                  <a:schemeClr val="dk1"/>
                </a:solidFill>
                <a:latin typeface="Calibri"/>
                <a:ea typeface="Calibri"/>
                <a:cs typeface="Calibri"/>
                <a:sym typeface="Calibri"/>
              </a:rPr>
              <a:t>Type your own challenge in this space . . . </a:t>
            </a:r>
            <a:endParaRPr i="1"/>
          </a:p>
        </p:txBody>
      </p:sp>
      <p:sp>
        <p:nvSpPr>
          <p:cNvPr id="110" name="Google Shape;110;p16"/>
          <p:cNvSpPr txBox="1"/>
          <p:nvPr/>
        </p:nvSpPr>
        <p:spPr>
          <a:xfrm>
            <a:off x="3156900" y="4439550"/>
            <a:ext cx="4978200" cy="390900"/>
          </a:xfrm>
          <a:prstGeom prst="rect">
            <a:avLst/>
          </a:prstGeom>
          <a:solidFill>
            <a:srgbClr val="D9EAD3"/>
          </a:solidFill>
          <a:ln cap="flat" cmpd="sng" w="9525">
            <a:solidFill>
              <a:srgbClr val="00FF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i="1" lang="en" sz="1100">
                <a:solidFill>
                  <a:schemeClr val="dk1"/>
                </a:solidFill>
                <a:latin typeface="Calibri"/>
                <a:ea typeface="Calibri"/>
                <a:cs typeface="Calibri"/>
                <a:sym typeface="Calibri"/>
              </a:rPr>
              <a:t>Type your own challenge in this space . . . </a:t>
            </a:r>
            <a:endParaRPr i="1"/>
          </a:p>
        </p:txBody>
      </p:sp>
      <p:sp>
        <p:nvSpPr>
          <p:cNvPr id="111" name="Google Shape;111;p16"/>
          <p:cNvSpPr txBox="1"/>
          <p:nvPr/>
        </p:nvSpPr>
        <p:spPr>
          <a:xfrm>
            <a:off x="3456800" y="3661054"/>
            <a:ext cx="4978200" cy="572700"/>
          </a:xfrm>
          <a:prstGeom prst="rect">
            <a:avLst/>
          </a:prstGeom>
          <a:solidFill>
            <a:srgbClr val="D9EAD3"/>
          </a:solidFill>
          <a:ln cap="flat" cmpd="sng" w="9525">
            <a:solidFill>
              <a:srgbClr val="00FF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Lack of access to data that could be useful in supporting the improvement of mathematics teacher preparation</a:t>
            </a:r>
            <a:r>
              <a:rPr i="1" lang="en" sz="1100">
                <a:solidFill>
                  <a:schemeClr val="dk1"/>
                </a:solidFill>
                <a:latin typeface="Calibri"/>
                <a:ea typeface="Calibri"/>
                <a:cs typeface="Calibri"/>
                <a:sym typeface="Calibri"/>
              </a:rPr>
              <a:t> </a:t>
            </a:r>
            <a:endParaRPr i="1"/>
          </a:p>
        </p:txBody>
      </p:sp>
      <p:sp>
        <p:nvSpPr>
          <p:cNvPr id="112" name="Google Shape;112;p16"/>
          <p:cNvSpPr txBox="1"/>
          <p:nvPr/>
        </p:nvSpPr>
        <p:spPr>
          <a:xfrm>
            <a:off x="3257225" y="3814650"/>
            <a:ext cx="4978200" cy="447300"/>
          </a:xfrm>
          <a:prstGeom prst="rect">
            <a:avLst/>
          </a:prstGeom>
          <a:solidFill>
            <a:srgbClr val="D9EAD3"/>
          </a:solidFill>
          <a:ln cap="flat" cmpd="sng" w="9525">
            <a:solidFill>
              <a:srgbClr val="00FF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Lack of ownership of secondary mathematics teacher preparation by higher education administrators</a:t>
            </a:r>
            <a:r>
              <a:rPr i="1" lang="en" sz="1100">
                <a:solidFill>
                  <a:schemeClr val="dk1"/>
                </a:solidFill>
                <a:latin typeface="Calibri"/>
                <a:ea typeface="Calibri"/>
                <a:cs typeface="Calibri"/>
                <a:sym typeface="Calibri"/>
              </a:rPr>
              <a:t>.</a:t>
            </a:r>
            <a:endParaRPr i="1"/>
          </a:p>
        </p:txBody>
      </p:sp>
      <p:sp>
        <p:nvSpPr>
          <p:cNvPr id="113" name="Google Shape;113;p16"/>
          <p:cNvSpPr txBox="1"/>
          <p:nvPr/>
        </p:nvSpPr>
        <p:spPr>
          <a:xfrm>
            <a:off x="3456800" y="3842850"/>
            <a:ext cx="4978200" cy="390900"/>
          </a:xfrm>
          <a:prstGeom prst="rect">
            <a:avLst/>
          </a:prstGeom>
          <a:solidFill>
            <a:srgbClr val="D9EAD3"/>
          </a:solidFill>
          <a:ln cap="flat" cmpd="sng" w="9525">
            <a:solidFill>
              <a:srgbClr val="00FF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 Low status of mathematics teacher preparation programs in higher education</a:t>
            </a:r>
            <a:endParaRPr i="1"/>
          </a:p>
        </p:txBody>
      </p:sp>
      <p:sp>
        <p:nvSpPr>
          <p:cNvPr id="114" name="Google Shape;114;p16"/>
          <p:cNvSpPr txBox="1"/>
          <p:nvPr/>
        </p:nvSpPr>
        <p:spPr>
          <a:xfrm>
            <a:off x="3834300" y="3938950"/>
            <a:ext cx="4978200" cy="572700"/>
          </a:xfrm>
          <a:prstGeom prst="rect">
            <a:avLst/>
          </a:prstGeom>
          <a:solidFill>
            <a:srgbClr val="D9EAD3"/>
          </a:solidFill>
          <a:ln cap="flat" cmpd="sng" w="9525">
            <a:solidFill>
              <a:srgbClr val="00FF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i="1" lang="en" sz="1100">
                <a:solidFill>
                  <a:schemeClr val="dk1"/>
                </a:solidFill>
                <a:latin typeface="Calibri"/>
                <a:ea typeface="Calibri"/>
                <a:cs typeface="Calibri"/>
                <a:sym typeface="Calibri"/>
              </a:rPr>
              <a:t>T</a:t>
            </a:r>
            <a:r>
              <a:rPr lang="en" sz="1100">
                <a:solidFill>
                  <a:schemeClr val="dk1"/>
                </a:solidFill>
                <a:latin typeface="Calibri"/>
                <a:ea typeface="Calibri"/>
                <a:cs typeface="Calibri"/>
                <a:sym typeface="Calibri"/>
              </a:rPr>
              <a:t> Lack of collaboration between mathematics and mathematics education faculty around teacher practices.</a:t>
            </a:r>
            <a:endParaRPr i="1"/>
          </a:p>
        </p:txBody>
      </p:sp>
      <p:sp>
        <p:nvSpPr>
          <p:cNvPr id="115" name="Google Shape;115;p16"/>
          <p:cNvSpPr txBox="1"/>
          <p:nvPr/>
        </p:nvSpPr>
        <p:spPr>
          <a:xfrm>
            <a:off x="3257225" y="4064125"/>
            <a:ext cx="4978200" cy="572700"/>
          </a:xfrm>
          <a:prstGeom prst="rect">
            <a:avLst/>
          </a:prstGeom>
          <a:solidFill>
            <a:srgbClr val="D9EAD3"/>
          </a:solidFill>
          <a:ln cap="flat" cmpd="sng" w="9525">
            <a:solidFill>
              <a:srgbClr val="00FF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Impact of ineffective higher education policies on enrollments in mathematics teacher education</a:t>
            </a:r>
            <a:r>
              <a:rPr i="1" lang="en" sz="1100">
                <a:solidFill>
                  <a:schemeClr val="dk1"/>
                </a:solidFill>
                <a:latin typeface="Calibri"/>
                <a:ea typeface="Calibri"/>
                <a:cs typeface="Calibri"/>
                <a:sym typeface="Calibri"/>
              </a:rPr>
              <a:t> </a:t>
            </a:r>
            <a:endParaRPr i="1"/>
          </a:p>
        </p:txBody>
      </p:sp>
      <p:sp>
        <p:nvSpPr>
          <p:cNvPr id="116" name="Google Shape;116;p16"/>
          <p:cNvSpPr txBox="1"/>
          <p:nvPr/>
        </p:nvSpPr>
        <p:spPr>
          <a:xfrm>
            <a:off x="3529500" y="4064125"/>
            <a:ext cx="4978200" cy="572700"/>
          </a:xfrm>
          <a:prstGeom prst="rect">
            <a:avLst/>
          </a:prstGeom>
          <a:solidFill>
            <a:srgbClr val="D9EAD3"/>
          </a:solidFill>
          <a:ln cap="flat" cmpd="sng" w="9525">
            <a:solidFill>
              <a:srgbClr val="00FF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 Lack of ongoing/longitudinal/high-quality professional development for higher education faculty involved in mathematics teacher preparation</a:t>
            </a:r>
            <a:endParaRPr i="1"/>
          </a:p>
        </p:txBody>
      </p:sp>
      <p:sp>
        <p:nvSpPr>
          <p:cNvPr id="117" name="Google Shape;117;p16"/>
          <p:cNvSpPr txBox="1"/>
          <p:nvPr/>
        </p:nvSpPr>
        <p:spPr>
          <a:xfrm>
            <a:off x="3377100" y="4511650"/>
            <a:ext cx="4978200" cy="447300"/>
          </a:xfrm>
          <a:prstGeom prst="rect">
            <a:avLst/>
          </a:prstGeom>
          <a:solidFill>
            <a:srgbClr val="D9EAD3"/>
          </a:solidFill>
          <a:ln cap="flat" cmpd="sng" w="9525">
            <a:solidFill>
              <a:srgbClr val="00FF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 Lack of resources and time to support improvement efforts in mathematics teacher preparation</a:t>
            </a:r>
            <a:endParaRPr i="1"/>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17"/>
          <p:cNvSpPr txBox="1"/>
          <p:nvPr/>
        </p:nvSpPr>
        <p:spPr>
          <a:xfrm>
            <a:off x="4128075" y="4448600"/>
            <a:ext cx="4577400" cy="488400"/>
          </a:xfrm>
          <a:prstGeom prst="rect">
            <a:avLst/>
          </a:prstGeom>
          <a:solidFill>
            <a:srgbClr val="F4CCCC"/>
          </a:solidFill>
          <a:ln cap="flat" cmpd="sng" w="9525">
            <a:solidFill>
              <a:srgbClr val="FF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i="1" lang="en" sz="1100">
                <a:solidFill>
                  <a:schemeClr val="dk1"/>
                </a:solidFill>
                <a:latin typeface="Calibri"/>
                <a:ea typeface="Calibri"/>
                <a:cs typeface="Calibri"/>
                <a:sym typeface="Calibri"/>
              </a:rPr>
              <a:t>Type your own challenge in this space . . . </a:t>
            </a:r>
            <a:endParaRPr/>
          </a:p>
        </p:txBody>
      </p:sp>
      <p:sp>
        <p:nvSpPr>
          <p:cNvPr id="123" name="Google Shape;123;p17"/>
          <p:cNvSpPr txBox="1"/>
          <p:nvPr/>
        </p:nvSpPr>
        <p:spPr>
          <a:xfrm>
            <a:off x="3823275" y="4535900"/>
            <a:ext cx="4577400" cy="488400"/>
          </a:xfrm>
          <a:prstGeom prst="rect">
            <a:avLst/>
          </a:prstGeom>
          <a:solidFill>
            <a:srgbClr val="F4CCCC"/>
          </a:solidFill>
          <a:ln cap="flat" cmpd="sng" w="9525">
            <a:solidFill>
              <a:srgbClr val="FF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i="1" lang="en" sz="1100">
                <a:solidFill>
                  <a:schemeClr val="dk1"/>
                </a:solidFill>
                <a:latin typeface="Calibri"/>
                <a:ea typeface="Calibri"/>
                <a:cs typeface="Calibri"/>
                <a:sym typeface="Calibri"/>
              </a:rPr>
              <a:t>Type your own challenge in this space . . . </a:t>
            </a:r>
            <a:endParaRPr/>
          </a:p>
        </p:txBody>
      </p:sp>
      <p:sp>
        <p:nvSpPr>
          <p:cNvPr id="124" name="Google Shape;124;p17"/>
          <p:cNvSpPr txBox="1"/>
          <p:nvPr/>
        </p:nvSpPr>
        <p:spPr>
          <a:xfrm>
            <a:off x="3605175" y="4304500"/>
            <a:ext cx="4577400" cy="488400"/>
          </a:xfrm>
          <a:prstGeom prst="rect">
            <a:avLst/>
          </a:prstGeom>
          <a:solidFill>
            <a:srgbClr val="F4CCCC"/>
          </a:solidFill>
          <a:ln cap="flat" cmpd="sng" w="9525">
            <a:solidFill>
              <a:srgbClr val="FF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i="1" lang="en" sz="1100">
                <a:solidFill>
                  <a:schemeClr val="dk1"/>
                </a:solidFill>
                <a:latin typeface="Calibri"/>
                <a:ea typeface="Calibri"/>
                <a:cs typeface="Calibri"/>
                <a:sym typeface="Calibri"/>
              </a:rPr>
              <a:t>Type your own challenge in this space . . . </a:t>
            </a:r>
            <a:endParaRPr/>
          </a:p>
        </p:txBody>
      </p:sp>
      <p:sp>
        <p:nvSpPr>
          <p:cNvPr id="125" name="Google Shape;125;p17"/>
          <p:cNvSpPr txBox="1"/>
          <p:nvPr>
            <p:ph type="title"/>
          </p:nvPr>
        </p:nvSpPr>
        <p:spPr>
          <a:xfrm>
            <a:off x="311700" y="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u="sng"/>
              <a:t>Program Content</a:t>
            </a:r>
            <a:endParaRPr b="1" u="sng"/>
          </a:p>
        </p:txBody>
      </p:sp>
      <p:grpSp>
        <p:nvGrpSpPr>
          <p:cNvPr id="126" name="Google Shape;126;p17"/>
          <p:cNvGrpSpPr/>
          <p:nvPr/>
        </p:nvGrpSpPr>
        <p:grpSpPr>
          <a:xfrm>
            <a:off x="105425" y="686850"/>
            <a:ext cx="1564200" cy="4337450"/>
            <a:chOff x="105425" y="686850"/>
            <a:chExt cx="1564200" cy="4337450"/>
          </a:xfrm>
        </p:grpSpPr>
        <p:sp>
          <p:nvSpPr>
            <p:cNvPr id="127" name="Google Shape;127;p17"/>
            <p:cNvSpPr/>
            <p:nvPr/>
          </p:nvSpPr>
          <p:spPr>
            <a:xfrm>
              <a:off x="789725" y="1008500"/>
              <a:ext cx="195600" cy="3594600"/>
            </a:xfrm>
            <a:prstGeom prst="upDownArrow">
              <a:avLst>
                <a:gd fmla="val 50000" name="adj1"/>
                <a:gd fmla="val 50000" name="adj2"/>
              </a:avLst>
            </a:prstGeom>
            <a:solidFill>
              <a:srgbClr val="0000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8" name="Google Shape;128;p17"/>
            <p:cNvSpPr txBox="1"/>
            <p:nvPr/>
          </p:nvSpPr>
          <p:spPr>
            <a:xfrm>
              <a:off x="105425" y="686850"/>
              <a:ext cx="1564200" cy="42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Most Important</a:t>
              </a:r>
              <a:endParaRPr/>
            </a:p>
          </p:txBody>
        </p:sp>
        <p:sp>
          <p:nvSpPr>
            <p:cNvPr id="129" name="Google Shape;129;p17"/>
            <p:cNvSpPr txBox="1"/>
            <p:nvPr/>
          </p:nvSpPr>
          <p:spPr>
            <a:xfrm>
              <a:off x="105425" y="4603100"/>
              <a:ext cx="1564200" cy="42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Least Important</a:t>
              </a:r>
              <a:endParaRPr/>
            </a:p>
          </p:txBody>
        </p:sp>
      </p:grpSp>
      <p:sp>
        <p:nvSpPr>
          <p:cNvPr id="130" name="Google Shape;130;p17"/>
          <p:cNvSpPr txBox="1"/>
          <p:nvPr/>
        </p:nvSpPr>
        <p:spPr>
          <a:xfrm>
            <a:off x="3783950" y="4415075"/>
            <a:ext cx="4577400" cy="686100"/>
          </a:xfrm>
          <a:prstGeom prst="rect">
            <a:avLst/>
          </a:prstGeom>
          <a:solidFill>
            <a:srgbClr val="F4CCCC"/>
          </a:solidFill>
          <a:ln cap="flat" cmpd="sng" w="9525">
            <a:solidFill>
              <a:srgbClr val="FF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 Mathematics teacher candidates are not receiving the pedagogical preparation to develop the needed pedagogical content knowledge in mathematics.</a:t>
            </a:r>
            <a:endParaRPr/>
          </a:p>
        </p:txBody>
      </p:sp>
      <p:sp>
        <p:nvSpPr>
          <p:cNvPr id="131" name="Google Shape;131;p17"/>
          <p:cNvSpPr txBox="1"/>
          <p:nvPr/>
        </p:nvSpPr>
        <p:spPr>
          <a:xfrm>
            <a:off x="3783950" y="3960200"/>
            <a:ext cx="4577400" cy="488400"/>
          </a:xfrm>
          <a:prstGeom prst="rect">
            <a:avLst/>
          </a:prstGeom>
          <a:solidFill>
            <a:srgbClr val="F4CCCC"/>
          </a:solidFill>
          <a:ln cap="flat" cmpd="sng" w="9525">
            <a:solidFill>
              <a:srgbClr val="FF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 Clinical experiences are not aligned with program goals and priorities.</a:t>
            </a:r>
            <a:endParaRPr/>
          </a:p>
        </p:txBody>
      </p:sp>
      <p:sp>
        <p:nvSpPr>
          <p:cNvPr id="132" name="Google Shape;132;p17"/>
          <p:cNvSpPr txBox="1"/>
          <p:nvPr/>
        </p:nvSpPr>
        <p:spPr>
          <a:xfrm>
            <a:off x="3783950" y="4293600"/>
            <a:ext cx="4577400" cy="686100"/>
          </a:xfrm>
          <a:prstGeom prst="rect">
            <a:avLst/>
          </a:prstGeom>
          <a:solidFill>
            <a:srgbClr val="F4CCCC"/>
          </a:solidFill>
          <a:ln cap="flat" cmpd="sng" w="9525">
            <a:solidFill>
              <a:srgbClr val="FF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 Lack of pathways to mathematics teacher preparation that meet the needs of non-traditional students, including career-changers, international students, students from non-mathematics degrees</a:t>
            </a:r>
            <a:endParaRPr/>
          </a:p>
        </p:txBody>
      </p:sp>
      <p:sp>
        <p:nvSpPr>
          <p:cNvPr id="133" name="Google Shape;133;p17"/>
          <p:cNvSpPr txBox="1"/>
          <p:nvPr/>
        </p:nvSpPr>
        <p:spPr>
          <a:xfrm>
            <a:off x="3783950" y="4655100"/>
            <a:ext cx="4577400" cy="488400"/>
          </a:xfrm>
          <a:prstGeom prst="rect">
            <a:avLst/>
          </a:prstGeom>
          <a:solidFill>
            <a:srgbClr val="F4CCCC"/>
          </a:solidFill>
          <a:ln cap="flat" cmpd="sng" w="9525">
            <a:solidFill>
              <a:srgbClr val="FF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Lack of willingness to embrace models for mathematics teacher preparation that are different from usual university-based programs.</a:t>
            </a:r>
            <a:endParaRPr/>
          </a:p>
        </p:txBody>
      </p:sp>
      <p:sp>
        <p:nvSpPr>
          <p:cNvPr id="134" name="Google Shape;134;p17"/>
          <p:cNvSpPr txBox="1"/>
          <p:nvPr/>
        </p:nvSpPr>
        <p:spPr>
          <a:xfrm>
            <a:off x="3783950" y="4392450"/>
            <a:ext cx="4577400" cy="488400"/>
          </a:xfrm>
          <a:prstGeom prst="rect">
            <a:avLst/>
          </a:prstGeom>
          <a:solidFill>
            <a:srgbClr val="F4CCCC"/>
          </a:solidFill>
          <a:ln cap="flat" cmpd="sng" w="9525">
            <a:solidFill>
              <a:srgbClr val="FF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 Lack of mathematical knowledge for teaching by those preparing future mathematics teachers, including college faculty</a:t>
            </a:r>
            <a:endParaRPr/>
          </a:p>
        </p:txBody>
      </p:sp>
      <p:sp>
        <p:nvSpPr>
          <p:cNvPr id="135" name="Google Shape;135;p17"/>
          <p:cNvSpPr txBox="1"/>
          <p:nvPr/>
        </p:nvSpPr>
        <p:spPr>
          <a:xfrm>
            <a:off x="3823275" y="4171750"/>
            <a:ext cx="4577400" cy="753900"/>
          </a:xfrm>
          <a:prstGeom prst="rect">
            <a:avLst/>
          </a:prstGeom>
          <a:solidFill>
            <a:srgbClr val="F4CCCC"/>
          </a:solidFill>
          <a:ln cap="flat" cmpd="sng" w="9525">
            <a:solidFill>
              <a:srgbClr val="FF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 Mathematics teacher candidates are not developing content knowledge in a manner that is in alignment with effective mathematics teaching practices nor the standards for mathematical practice.</a:t>
            </a:r>
            <a:endParaRPr/>
          </a:p>
        </p:txBody>
      </p:sp>
      <p:sp>
        <p:nvSpPr>
          <p:cNvPr id="136" name="Google Shape;136;p17"/>
          <p:cNvSpPr txBox="1"/>
          <p:nvPr/>
        </p:nvSpPr>
        <p:spPr>
          <a:xfrm>
            <a:off x="3975675" y="4324150"/>
            <a:ext cx="4577400" cy="753900"/>
          </a:xfrm>
          <a:prstGeom prst="rect">
            <a:avLst/>
          </a:prstGeom>
          <a:solidFill>
            <a:srgbClr val="F4CCCC"/>
          </a:solidFill>
          <a:ln cap="flat" cmpd="sng" w="9525">
            <a:solidFill>
              <a:srgbClr val="FF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 Mathematics teacher candidates are not developing content knowledge in a manner that is in alignment with effective mathematics teaching practices nor the standards for mathematical practice.</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0" name="Shape 140"/>
        <p:cNvGrpSpPr/>
        <p:nvPr/>
      </p:nvGrpSpPr>
      <p:grpSpPr>
        <a:xfrm>
          <a:off x="0" y="0"/>
          <a:ext cx="0" cy="0"/>
          <a:chOff x="0" y="0"/>
          <a:chExt cx="0" cy="0"/>
        </a:xfrm>
      </p:grpSpPr>
      <p:sp>
        <p:nvSpPr>
          <p:cNvPr id="141" name="Google Shape;141;p18"/>
          <p:cNvSpPr txBox="1"/>
          <p:nvPr>
            <p:ph type="title"/>
          </p:nvPr>
        </p:nvSpPr>
        <p:spPr>
          <a:xfrm>
            <a:off x="311700" y="1141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u="sng"/>
              <a:t>Equity-related Challenges</a:t>
            </a:r>
            <a:endParaRPr b="1" u="sng"/>
          </a:p>
        </p:txBody>
      </p:sp>
      <p:grpSp>
        <p:nvGrpSpPr>
          <p:cNvPr id="142" name="Google Shape;142;p18"/>
          <p:cNvGrpSpPr/>
          <p:nvPr/>
        </p:nvGrpSpPr>
        <p:grpSpPr>
          <a:xfrm>
            <a:off x="105425" y="686850"/>
            <a:ext cx="1564200" cy="4337450"/>
            <a:chOff x="105425" y="686850"/>
            <a:chExt cx="1564200" cy="4337450"/>
          </a:xfrm>
        </p:grpSpPr>
        <p:sp>
          <p:nvSpPr>
            <p:cNvPr id="143" name="Google Shape;143;p18"/>
            <p:cNvSpPr/>
            <p:nvPr/>
          </p:nvSpPr>
          <p:spPr>
            <a:xfrm>
              <a:off x="789725" y="1008500"/>
              <a:ext cx="195600" cy="3594600"/>
            </a:xfrm>
            <a:prstGeom prst="upDownArrow">
              <a:avLst>
                <a:gd fmla="val 50000" name="adj1"/>
                <a:gd fmla="val 50000" name="adj2"/>
              </a:avLst>
            </a:prstGeom>
            <a:solidFill>
              <a:srgbClr val="0000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18"/>
            <p:cNvSpPr txBox="1"/>
            <p:nvPr/>
          </p:nvSpPr>
          <p:spPr>
            <a:xfrm>
              <a:off x="105425" y="686850"/>
              <a:ext cx="1564200" cy="42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Most Important</a:t>
              </a:r>
              <a:endParaRPr/>
            </a:p>
          </p:txBody>
        </p:sp>
        <p:sp>
          <p:nvSpPr>
            <p:cNvPr id="145" name="Google Shape;145;p18"/>
            <p:cNvSpPr txBox="1"/>
            <p:nvPr/>
          </p:nvSpPr>
          <p:spPr>
            <a:xfrm>
              <a:off x="105425" y="4603100"/>
              <a:ext cx="1564200" cy="42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Least Important</a:t>
              </a:r>
              <a:endParaRPr/>
            </a:p>
          </p:txBody>
        </p:sp>
      </p:grpSp>
      <p:sp>
        <p:nvSpPr>
          <p:cNvPr id="146" name="Google Shape;146;p18"/>
          <p:cNvSpPr txBox="1"/>
          <p:nvPr/>
        </p:nvSpPr>
        <p:spPr>
          <a:xfrm>
            <a:off x="3854725" y="4171750"/>
            <a:ext cx="4577400" cy="390600"/>
          </a:xfrm>
          <a:prstGeom prst="rect">
            <a:avLst/>
          </a:prstGeom>
          <a:solidFill>
            <a:srgbClr val="FCE5CD"/>
          </a:solidFill>
          <a:ln cap="flat" cmpd="sng" w="9525">
            <a:solidFill>
              <a:srgbClr val="FF99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i="1" lang="en" sz="1100">
                <a:solidFill>
                  <a:schemeClr val="dk1"/>
                </a:solidFill>
                <a:latin typeface="Calibri"/>
                <a:ea typeface="Calibri"/>
                <a:cs typeface="Calibri"/>
                <a:sym typeface="Calibri"/>
              </a:rPr>
              <a:t>Type your own challenge in this space . . </a:t>
            </a:r>
            <a:endParaRPr/>
          </a:p>
        </p:txBody>
      </p:sp>
      <p:sp>
        <p:nvSpPr>
          <p:cNvPr id="147" name="Google Shape;147;p18"/>
          <p:cNvSpPr txBox="1"/>
          <p:nvPr/>
        </p:nvSpPr>
        <p:spPr>
          <a:xfrm>
            <a:off x="3959925" y="4633700"/>
            <a:ext cx="4577400" cy="390600"/>
          </a:xfrm>
          <a:prstGeom prst="rect">
            <a:avLst/>
          </a:prstGeom>
          <a:solidFill>
            <a:srgbClr val="FCE5CD"/>
          </a:solidFill>
          <a:ln cap="flat" cmpd="sng" w="9525">
            <a:solidFill>
              <a:srgbClr val="FF99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i="1" lang="en" sz="1100">
                <a:solidFill>
                  <a:schemeClr val="dk1"/>
                </a:solidFill>
                <a:latin typeface="Calibri"/>
                <a:ea typeface="Calibri"/>
                <a:cs typeface="Calibri"/>
                <a:sym typeface="Calibri"/>
              </a:rPr>
              <a:t>Type your own challenge in this space . . </a:t>
            </a:r>
            <a:endParaRPr/>
          </a:p>
        </p:txBody>
      </p:sp>
      <p:sp>
        <p:nvSpPr>
          <p:cNvPr id="148" name="Google Shape;148;p18"/>
          <p:cNvSpPr txBox="1"/>
          <p:nvPr/>
        </p:nvSpPr>
        <p:spPr>
          <a:xfrm>
            <a:off x="105425" y="4801750"/>
            <a:ext cx="4577400" cy="390600"/>
          </a:xfrm>
          <a:prstGeom prst="rect">
            <a:avLst/>
          </a:prstGeom>
          <a:solidFill>
            <a:srgbClr val="FCE5CD"/>
          </a:solidFill>
          <a:ln cap="flat" cmpd="sng" w="9525">
            <a:solidFill>
              <a:srgbClr val="FF99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i="1" lang="en" sz="1100">
                <a:solidFill>
                  <a:schemeClr val="dk1"/>
                </a:solidFill>
                <a:latin typeface="Calibri"/>
                <a:ea typeface="Calibri"/>
                <a:cs typeface="Calibri"/>
                <a:sym typeface="Calibri"/>
              </a:rPr>
              <a:t>Type your own challenge in this space . . </a:t>
            </a:r>
            <a:endParaRPr/>
          </a:p>
        </p:txBody>
      </p:sp>
      <p:sp>
        <p:nvSpPr>
          <p:cNvPr id="149" name="Google Shape;149;p18"/>
          <p:cNvSpPr txBox="1"/>
          <p:nvPr/>
        </p:nvSpPr>
        <p:spPr>
          <a:xfrm>
            <a:off x="-617475" y="2227025"/>
            <a:ext cx="4577400" cy="572700"/>
          </a:xfrm>
          <a:prstGeom prst="rect">
            <a:avLst/>
          </a:prstGeom>
          <a:solidFill>
            <a:srgbClr val="FCE5CD"/>
          </a:solidFill>
          <a:ln cap="flat" cmpd="sng" w="9525">
            <a:solidFill>
              <a:srgbClr val="FF99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Lack of commitment to equity as a central focus for mathematics teacher preparation</a:t>
            </a:r>
            <a:endParaRPr/>
          </a:p>
        </p:txBody>
      </p:sp>
      <p:sp>
        <p:nvSpPr>
          <p:cNvPr id="150" name="Google Shape;150;p18"/>
          <p:cNvSpPr txBox="1"/>
          <p:nvPr/>
        </p:nvSpPr>
        <p:spPr>
          <a:xfrm>
            <a:off x="-455250" y="3300425"/>
            <a:ext cx="4577400" cy="572700"/>
          </a:xfrm>
          <a:prstGeom prst="rect">
            <a:avLst/>
          </a:prstGeom>
          <a:solidFill>
            <a:srgbClr val="FCE5CD"/>
          </a:solidFill>
          <a:ln cap="flat" cmpd="sng" w="9525">
            <a:solidFill>
              <a:srgbClr val="FF99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Faculty and others who prepare mathematics teachers also do not use or model culturally responsive pedagogies</a:t>
            </a:r>
            <a:endParaRPr/>
          </a:p>
        </p:txBody>
      </p:sp>
      <p:sp>
        <p:nvSpPr>
          <p:cNvPr id="151" name="Google Shape;151;p18"/>
          <p:cNvSpPr txBox="1"/>
          <p:nvPr/>
        </p:nvSpPr>
        <p:spPr>
          <a:xfrm>
            <a:off x="-617475" y="1094388"/>
            <a:ext cx="4577400" cy="572700"/>
          </a:xfrm>
          <a:prstGeom prst="rect">
            <a:avLst/>
          </a:prstGeom>
          <a:solidFill>
            <a:srgbClr val="FCE5CD"/>
          </a:solidFill>
          <a:ln cap="flat" cmpd="sng" w="9525">
            <a:solidFill>
              <a:srgbClr val="FF99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Teachers from the dominant culture are insufficiently prepared to teach mathematics with culturally responsive pedagogies</a:t>
            </a:r>
            <a:endParaRPr/>
          </a:p>
        </p:txBody>
      </p:sp>
      <p:sp>
        <p:nvSpPr>
          <p:cNvPr id="152" name="Google Shape;152;p18"/>
          <p:cNvSpPr txBox="1"/>
          <p:nvPr/>
        </p:nvSpPr>
        <p:spPr>
          <a:xfrm>
            <a:off x="-455250" y="2727725"/>
            <a:ext cx="4577400" cy="572700"/>
          </a:xfrm>
          <a:prstGeom prst="rect">
            <a:avLst/>
          </a:prstGeom>
          <a:solidFill>
            <a:srgbClr val="FCE5CD"/>
          </a:solidFill>
          <a:ln cap="flat" cmpd="sng" w="9525">
            <a:solidFill>
              <a:srgbClr val="FF99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 Beliefs by those involved in mathematics education reflect a hierarchical, racist, etc. society as well as current practices in schools.</a:t>
            </a:r>
            <a:endParaRPr/>
          </a:p>
        </p:txBody>
      </p:sp>
      <p:sp>
        <p:nvSpPr>
          <p:cNvPr id="153" name="Google Shape;153;p18"/>
          <p:cNvSpPr txBox="1"/>
          <p:nvPr/>
        </p:nvSpPr>
        <p:spPr>
          <a:xfrm>
            <a:off x="-722675" y="1654325"/>
            <a:ext cx="4577400" cy="572700"/>
          </a:xfrm>
          <a:prstGeom prst="rect">
            <a:avLst/>
          </a:prstGeom>
          <a:solidFill>
            <a:srgbClr val="FCE5CD"/>
          </a:solidFill>
          <a:ln cap="flat" cmpd="sng" w="9525">
            <a:solidFill>
              <a:srgbClr val="FF99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lang="en" sz="1100">
                <a:solidFill>
                  <a:schemeClr val="dk1"/>
                </a:solidFill>
                <a:latin typeface="Calibri"/>
                <a:ea typeface="Calibri"/>
                <a:cs typeface="Calibri"/>
                <a:sym typeface="Calibri"/>
              </a:rPr>
              <a:t> An educational system, both K–12 and college, that systematically disadvantages some mathematics students.</a:t>
            </a:r>
            <a:r>
              <a:rPr i="1" lang="en" sz="1100">
                <a:solidFill>
                  <a:schemeClr val="dk1"/>
                </a:solidFill>
                <a:latin typeface="Calibri"/>
                <a:ea typeface="Calibri"/>
                <a:cs typeface="Calibri"/>
                <a:sym typeface="Calibri"/>
              </a:rPr>
              <a:t>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19"/>
          <p:cNvSpPr txBox="1"/>
          <p:nvPr/>
        </p:nvSpPr>
        <p:spPr>
          <a:xfrm>
            <a:off x="3502275" y="1067850"/>
            <a:ext cx="4978200" cy="390900"/>
          </a:xfrm>
          <a:prstGeom prst="rect">
            <a:avLst/>
          </a:prstGeom>
          <a:solidFill>
            <a:srgbClr val="FFF2CC"/>
          </a:solidFill>
          <a:ln cap="flat" cmpd="sng" w="9525">
            <a:solidFill>
              <a:srgbClr val="FFFF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i="1" lang="en" sz="1100">
                <a:solidFill>
                  <a:schemeClr val="dk1"/>
                </a:solidFill>
                <a:latin typeface="Calibri"/>
                <a:ea typeface="Calibri"/>
                <a:cs typeface="Calibri"/>
                <a:sym typeface="Calibri"/>
              </a:rPr>
              <a:t>Program completion requirement</a:t>
            </a:r>
            <a:endParaRPr i="1"/>
          </a:p>
        </p:txBody>
      </p:sp>
      <p:sp>
        <p:nvSpPr>
          <p:cNvPr id="159" name="Google Shape;159;p19"/>
          <p:cNvSpPr txBox="1"/>
          <p:nvPr>
            <p:ph type="title"/>
          </p:nvPr>
        </p:nvSpPr>
        <p:spPr>
          <a:xfrm>
            <a:off x="311700" y="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u="sng"/>
              <a:t>Recruitment and Retention Challenges</a:t>
            </a:r>
            <a:endParaRPr b="1" u="sng"/>
          </a:p>
        </p:txBody>
      </p:sp>
      <p:grpSp>
        <p:nvGrpSpPr>
          <p:cNvPr id="160" name="Google Shape;160;p19"/>
          <p:cNvGrpSpPr/>
          <p:nvPr/>
        </p:nvGrpSpPr>
        <p:grpSpPr>
          <a:xfrm>
            <a:off x="105425" y="686850"/>
            <a:ext cx="1564200" cy="4337450"/>
            <a:chOff x="105425" y="686850"/>
            <a:chExt cx="1564200" cy="4337450"/>
          </a:xfrm>
        </p:grpSpPr>
        <p:sp>
          <p:nvSpPr>
            <p:cNvPr id="161" name="Google Shape;161;p19"/>
            <p:cNvSpPr/>
            <p:nvPr/>
          </p:nvSpPr>
          <p:spPr>
            <a:xfrm>
              <a:off x="789725" y="1008500"/>
              <a:ext cx="195600" cy="3594600"/>
            </a:xfrm>
            <a:prstGeom prst="upDownArrow">
              <a:avLst>
                <a:gd fmla="val 50000" name="adj1"/>
                <a:gd fmla="val 50000" name="adj2"/>
              </a:avLst>
            </a:prstGeom>
            <a:solidFill>
              <a:srgbClr val="0000FF"/>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2" name="Google Shape;162;p19"/>
            <p:cNvSpPr txBox="1"/>
            <p:nvPr/>
          </p:nvSpPr>
          <p:spPr>
            <a:xfrm>
              <a:off x="105425" y="686850"/>
              <a:ext cx="1564200" cy="42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Most Important</a:t>
              </a:r>
              <a:endParaRPr/>
            </a:p>
          </p:txBody>
        </p:sp>
        <p:sp>
          <p:nvSpPr>
            <p:cNvPr id="163" name="Google Shape;163;p19"/>
            <p:cNvSpPr txBox="1"/>
            <p:nvPr/>
          </p:nvSpPr>
          <p:spPr>
            <a:xfrm>
              <a:off x="105425" y="4603100"/>
              <a:ext cx="1564200" cy="42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Least Important</a:t>
              </a:r>
              <a:endParaRPr/>
            </a:p>
          </p:txBody>
        </p:sp>
      </p:grpSp>
      <p:sp>
        <p:nvSpPr>
          <p:cNvPr id="164" name="Google Shape;164;p19"/>
          <p:cNvSpPr txBox="1"/>
          <p:nvPr/>
        </p:nvSpPr>
        <p:spPr>
          <a:xfrm>
            <a:off x="3621150" y="3164388"/>
            <a:ext cx="4978200" cy="572700"/>
          </a:xfrm>
          <a:prstGeom prst="rect">
            <a:avLst/>
          </a:prstGeom>
          <a:solidFill>
            <a:srgbClr val="FFF2CC"/>
          </a:solidFill>
          <a:ln cap="flat" cmpd="sng" w="9525">
            <a:solidFill>
              <a:srgbClr val="FFFF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Decreasing enrollments in higher education, which also decreases supply of potential mathematics teachers</a:t>
            </a:r>
            <a:endParaRPr i="1"/>
          </a:p>
        </p:txBody>
      </p:sp>
      <p:sp>
        <p:nvSpPr>
          <p:cNvPr id="165" name="Google Shape;165;p19"/>
          <p:cNvSpPr txBox="1"/>
          <p:nvPr/>
        </p:nvSpPr>
        <p:spPr>
          <a:xfrm>
            <a:off x="3546725" y="3866805"/>
            <a:ext cx="4978200" cy="572700"/>
          </a:xfrm>
          <a:prstGeom prst="rect">
            <a:avLst/>
          </a:prstGeom>
          <a:solidFill>
            <a:srgbClr val="FFF2CC"/>
          </a:solidFill>
          <a:ln cap="flat" cmpd="sng" w="9525">
            <a:solidFill>
              <a:srgbClr val="FFFF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Lack of quality, flexible pathways to becoming a certified mathematics teacher that are attractive or even feasible.</a:t>
            </a:r>
            <a:endParaRPr i="1"/>
          </a:p>
        </p:txBody>
      </p:sp>
      <p:sp>
        <p:nvSpPr>
          <p:cNvPr id="166" name="Google Shape;166;p19"/>
          <p:cNvSpPr txBox="1"/>
          <p:nvPr/>
        </p:nvSpPr>
        <p:spPr>
          <a:xfrm>
            <a:off x="3502275" y="1353288"/>
            <a:ext cx="4978200" cy="572700"/>
          </a:xfrm>
          <a:prstGeom prst="rect">
            <a:avLst/>
          </a:prstGeom>
          <a:solidFill>
            <a:srgbClr val="FFF2CC"/>
          </a:solidFill>
          <a:ln cap="flat" cmpd="sng" w="9525">
            <a:solidFill>
              <a:srgbClr val="FFFF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Lack of interest by students pursuing degrees in STEM in considering a career in mathematics teaching, even as the number of STEM majors increases.</a:t>
            </a:r>
            <a:endParaRPr i="1"/>
          </a:p>
        </p:txBody>
      </p:sp>
      <p:sp>
        <p:nvSpPr>
          <p:cNvPr id="167" name="Google Shape;167;p19"/>
          <p:cNvSpPr txBox="1"/>
          <p:nvPr/>
        </p:nvSpPr>
        <p:spPr>
          <a:xfrm>
            <a:off x="3621150" y="2660600"/>
            <a:ext cx="4978200" cy="471600"/>
          </a:xfrm>
          <a:prstGeom prst="rect">
            <a:avLst/>
          </a:prstGeom>
          <a:solidFill>
            <a:srgbClr val="FFF2CC"/>
          </a:solidFill>
          <a:ln cap="flat" cmpd="sng" w="9525">
            <a:solidFill>
              <a:srgbClr val="FFFF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 Lack of focus on recruiting students to secondary mathematics programs, specifically students of diverse backgrounds and experiences</a:t>
            </a:r>
            <a:endParaRPr i="1"/>
          </a:p>
        </p:txBody>
      </p:sp>
      <p:sp>
        <p:nvSpPr>
          <p:cNvPr id="168" name="Google Shape;168;p19"/>
          <p:cNvSpPr txBox="1"/>
          <p:nvPr/>
        </p:nvSpPr>
        <p:spPr>
          <a:xfrm>
            <a:off x="3546725" y="1926000"/>
            <a:ext cx="4978200" cy="572700"/>
          </a:xfrm>
          <a:prstGeom prst="rect">
            <a:avLst/>
          </a:prstGeom>
          <a:solidFill>
            <a:srgbClr val="FFF2CC"/>
          </a:solidFill>
          <a:ln cap="flat" cmpd="sng" w="9525">
            <a:solidFill>
              <a:srgbClr val="FFFF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100">
                <a:solidFill>
                  <a:schemeClr val="dk1"/>
                </a:solidFill>
                <a:latin typeface="Calibri"/>
                <a:ea typeface="Calibri"/>
                <a:cs typeface="Calibri"/>
                <a:sym typeface="Calibri"/>
              </a:rPr>
              <a:t> Mathematics teaching is less attractive to potential students compared to other lucrative or more attractive related fields.</a:t>
            </a:r>
            <a:endParaRPr i="1"/>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20"/>
          <p:cNvSpPr txBox="1"/>
          <p:nvPr>
            <p:ph type="title"/>
          </p:nvPr>
        </p:nvSpPr>
        <p:spPr>
          <a:xfrm>
            <a:off x="105425" y="0"/>
            <a:ext cx="6189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u="sng"/>
              <a:t>Determine Your Top Challenges</a:t>
            </a:r>
            <a:endParaRPr b="1" u="sng"/>
          </a:p>
        </p:txBody>
      </p:sp>
      <p:grpSp>
        <p:nvGrpSpPr>
          <p:cNvPr id="174" name="Google Shape;174;p20"/>
          <p:cNvGrpSpPr/>
          <p:nvPr/>
        </p:nvGrpSpPr>
        <p:grpSpPr>
          <a:xfrm>
            <a:off x="105425" y="686850"/>
            <a:ext cx="1564200" cy="4337450"/>
            <a:chOff x="105425" y="686850"/>
            <a:chExt cx="1564200" cy="4337450"/>
          </a:xfrm>
        </p:grpSpPr>
        <p:sp>
          <p:nvSpPr>
            <p:cNvPr id="175" name="Google Shape;175;p20"/>
            <p:cNvSpPr txBox="1"/>
            <p:nvPr/>
          </p:nvSpPr>
          <p:spPr>
            <a:xfrm>
              <a:off x="105425" y="686850"/>
              <a:ext cx="1564200" cy="42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t>Most Critical</a:t>
              </a:r>
              <a:endParaRPr/>
            </a:p>
          </p:txBody>
        </p:sp>
        <p:sp>
          <p:nvSpPr>
            <p:cNvPr id="176" name="Google Shape;176;p20"/>
            <p:cNvSpPr txBox="1"/>
            <p:nvPr/>
          </p:nvSpPr>
          <p:spPr>
            <a:xfrm>
              <a:off x="105425" y="4603100"/>
              <a:ext cx="1564200" cy="421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grpSp>
      <p:sp>
        <p:nvSpPr>
          <p:cNvPr id="177" name="Google Shape;177;p20"/>
          <p:cNvSpPr txBox="1"/>
          <p:nvPr/>
        </p:nvSpPr>
        <p:spPr>
          <a:xfrm>
            <a:off x="6446375" y="813925"/>
            <a:ext cx="2486100" cy="40833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noAutofit/>
          </a:bodyPr>
          <a:lstStyle/>
          <a:p>
            <a:pPr indent="0" lvl="0" marL="0" rtl="0" algn="l">
              <a:spcBef>
                <a:spcPts val="0"/>
              </a:spcBef>
              <a:spcAft>
                <a:spcPts val="0"/>
              </a:spcAft>
              <a:buNone/>
            </a:pPr>
            <a:r>
              <a:rPr b="1" i="1" lang="en"/>
              <a:t>Copy the top challenges from the previous 6 slides onto this space.  You should copy as many from each group as you wish.  Then sort those top challenges in terms of how critical they are. Narrow to the top 4-6 challenges for your team to address in program transformation and order those with the most critical at the top. Include a brief rationale in the speaker notes explaining how you arrived at your most critical challenges. </a:t>
            </a:r>
            <a:endParaRPr b="1" i="1"/>
          </a:p>
        </p:txBody>
      </p:sp>
      <p:sp>
        <p:nvSpPr>
          <p:cNvPr id="178" name="Google Shape;178;p20"/>
          <p:cNvSpPr/>
          <p:nvPr/>
        </p:nvSpPr>
        <p:spPr>
          <a:xfrm>
            <a:off x="511475" y="1068650"/>
            <a:ext cx="270600" cy="3714900"/>
          </a:xfrm>
          <a:prstGeom prst="upArrow">
            <a:avLst>
              <a:gd fmla="val 50000" name="adj1"/>
              <a:gd fmla="val 50000" name="adj2"/>
            </a:avLst>
          </a:prstGeom>
          <a:solidFill>
            <a:srgbClr val="0000FF"/>
          </a:solidFill>
          <a:ln cap="flat" cmpd="sng" w="9525">
            <a:solidFill>
              <a:srgbClr val="0000FF"/>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